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57" r:id="rId3"/>
    <p:sldId id="260" r:id="rId4"/>
    <p:sldId id="26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9144000" cy="6858000" type="screen4x3"/>
  <p:notesSz cx="6858000" cy="9144000"/>
  <p:defaultTextStyle>
    <a:lvl1pPr marL="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969" autoAdjust="0"/>
  </p:normalViewPr>
  <p:slideViewPr>
    <p:cSldViewPr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hr-HR" sz="1200"/>
            </a:lvl1pPr>
            <a:extLst/>
          </a:lstStyle>
          <a:p>
            <a:fld id="{54D4857D-62A5-486B-9129-468003D7E020}" type="datetimeFigureOut">
              <a:rPr lang="hr-HR" smtClean="0"/>
              <a:pPr/>
              <a:t>23.11.2022.</a:t>
            </a:fld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hr-HR" sz="1200"/>
            </a:lvl1pPr>
            <a:extLst/>
          </a:lstStyle>
          <a:p>
            <a:fld id="{2EBE4566-6F3A-4CC1-BD6C-9C510D05F12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hr-HR" sz="1200"/>
            </a:lvl1pPr>
            <a:extLst/>
          </a:lstStyle>
          <a:p>
            <a:fld id="{2D2EF2CE-B28C-4ED4-8FD0-48BB3F48846A}" type="datetimeFigureOut">
              <a:pPr/>
              <a:t>23.11.2022.</a:t>
            </a:fld>
            <a:endParaRPr lang="hr-H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hr-H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hr-HR"/>
              <a:t>Pritisnite za uređivanje stilova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hr-HR" sz="1200"/>
            </a:lvl1pPr>
            <a:extLst/>
          </a:lstStyle>
          <a:p>
            <a:fld id="{61807874-5299-41B2-A37A-6AA3547857F4}" type="slidenum"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5778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1823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9252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1392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7097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7208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5460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3357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575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8223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438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655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1099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6273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hr-H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hr-HR" smtClean="0"/>
              <a:t>Kliknite da biste uredili stil podnaslova matrice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hr-HR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hr-HR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hr-HR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hr-HR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hr-HR" sz="1100"/>
              <a:pPr algn="r"/>
              <a:t>23.11.2022.</a:t>
            </a:fld>
            <a:endParaRPr kumimoji="0" lang="hr-HR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hr-HR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hr-H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Pokaži naslov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hr-HR" sz="1100"/>
              <a:pPr algn="r"/>
              <a:t>23.11.2022.</a:t>
            </a:fld>
            <a:endParaRPr kumimoji="0" lang="hr-HR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hr-HR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pPr eaLnBrk="1" latinLnBrk="0" hangingPunct="1"/>
            <a:r>
              <a:rPr lang="hr-HR" smtClean="0"/>
              <a:t>Uredite stil naslova matrice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hr-HR" sz="1100"/>
              <a:pPr algn="r"/>
              <a:t>23.11.2022.</a:t>
            </a:fld>
            <a:endParaRPr kumimoji="0" lang="hr-H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kumimoji="0" lang="hr-HR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Pritisnite za dodavanje naslova sekcije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dnostav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23.11.2022.</a:t>
            </a:fld>
            <a:endParaRPr kumimoji="0" lang="hr-HR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hr-HR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Pritisnite za dodavanje odgovora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lj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23.11.2022.</a:t>
            </a:fld>
            <a:endParaRPr kumimoji="0" lang="hr-HR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hr-H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Pritisnite za dodavanje odgovora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hr-HR" i="1" baseline="0"/>
            </a:lvl1pPr>
            <a:extLst/>
          </a:lstStyle>
          <a:p>
            <a:pPr lvl="0"/>
            <a:r>
              <a:rPr kumimoji="0" lang="hr-HR"/>
              <a:t>Pritisnite za dodavanje pojedinosti u odgovor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23.11.2022.</a:t>
            </a:fld>
            <a:endParaRPr kumimoji="0" lang="hr-HR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hr-H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TOČNO</a:t>
            </a:r>
            <a:r>
              <a:rPr kumimoji="0" lang="hr-H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 latinLnBrk="0">
              <a:spcBef>
                <a:spcPct val="20000"/>
              </a:spcBef>
              <a:buNone/>
            </a:pPr>
            <a:r>
              <a:rPr kumimoji="0"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TOČNO </a:t>
            </a:r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ili NETOČNO?</a:t>
            </a:r>
            <a:endParaRPr kumimoji="0"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ne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23.11.2022.</a:t>
            </a:fld>
            <a:endParaRPr kumimoji="0" lang="hr-HR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hr-HR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TOČNO</a:t>
            </a:r>
            <a:r>
              <a:rPr kumimoji="0" lang="hr-H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TOČNO ili </a:t>
            </a:r>
            <a:r>
              <a:rPr kumimoji="0"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NETOČNO</a:t>
            </a:r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vezivanje stav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hr-HR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23.11.2022.</a:t>
            </a:fld>
            <a:endParaRPr kumimoji="0" lang="hr-HR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hr-HR" i="1" baseline="0"/>
            </a:lvl1pPr>
            <a:extLst/>
          </a:lstStyle>
          <a:p>
            <a:r>
              <a:rPr kumimoji="0" lang="hr-HR"/>
              <a:t>Pritisnite za upisivanje pitanja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eaLnBrk="1" latinLnBrk="0" hangingPunct="1"/>
            <a:r>
              <a:rPr kumimoji="0" lang="hr-HR" smtClean="0"/>
              <a:t>Uredite stil naslova matrice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100"/>
            </a:lvl1pPr>
            <a:extLst/>
          </a:lstStyle>
          <a:p>
            <a:pPr algn="r"/>
            <a:fld id="{8F67D422-08A8-451B-9A67-21962FC4B660}" type="datetimeFigureOut">
              <a:rPr kumimoji="0" lang="hr-HR" sz="1100"/>
              <a:pPr algn="r"/>
              <a:t>23.11.2022.</a:t>
            </a:fld>
            <a:endParaRPr kumimoji="0" lang="hr-HR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hr-HR" sz="1200"/>
            </a:lvl1pPr>
            <a:extLst/>
          </a:lstStyle>
          <a:p>
            <a:endParaRPr kumimoji="0" lang="hr-H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200"/>
            </a:lvl1pPr>
            <a:extLst/>
          </a:lstStyle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hr-HR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hr-H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hr-HR">
          <a:solidFill>
            <a:schemeClr val="tx2"/>
          </a:solidFill>
        </a:defRPr>
      </a:lvl2pPr>
      <a:lvl3pPr eaLnBrk="1" latinLnBrk="0" hangingPunct="1">
        <a:defRPr kumimoji="0" lang="hr-HR">
          <a:solidFill>
            <a:schemeClr val="tx2"/>
          </a:solidFill>
        </a:defRPr>
      </a:lvl3pPr>
      <a:lvl4pPr eaLnBrk="1" latinLnBrk="0" hangingPunct="1">
        <a:defRPr kumimoji="0" lang="hr-HR">
          <a:solidFill>
            <a:schemeClr val="tx2"/>
          </a:solidFill>
        </a:defRPr>
      </a:lvl4pPr>
      <a:lvl5pPr eaLnBrk="1" latinLnBrk="0" hangingPunct="1">
        <a:defRPr kumimoji="0" lang="hr-HR">
          <a:solidFill>
            <a:schemeClr val="tx2"/>
          </a:solidFill>
        </a:defRPr>
      </a:lvl5pPr>
      <a:lvl6pPr eaLnBrk="1" latinLnBrk="0" hangingPunct="1">
        <a:defRPr kumimoji="0" lang="hr-HR">
          <a:solidFill>
            <a:schemeClr val="tx2"/>
          </a:solidFill>
        </a:defRPr>
      </a:lvl6pPr>
      <a:lvl7pPr eaLnBrk="1" latinLnBrk="0" hangingPunct="1">
        <a:defRPr kumimoji="0" lang="hr-HR">
          <a:solidFill>
            <a:schemeClr val="tx2"/>
          </a:solidFill>
        </a:defRPr>
      </a:lvl7pPr>
      <a:lvl8pPr eaLnBrk="1" latinLnBrk="0" hangingPunct="1">
        <a:defRPr kumimoji="0" lang="hr-HR">
          <a:solidFill>
            <a:schemeClr val="tx2"/>
          </a:solidFill>
        </a:defRPr>
      </a:lvl8pPr>
      <a:lvl9pPr eaLnBrk="1" latinLnBrk="0" hangingPunct="1">
        <a:defRPr kumimoji="0" lang="hr-H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r-HR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r-HR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r-HR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r-HR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Mozgalice</a:t>
            </a:r>
            <a:endParaRPr lang="hr-HR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Pitanje i odgovor </a:t>
            </a:r>
          </a:p>
          <a:p>
            <a:r>
              <a:rPr lang="hr-HR"/>
              <a:t>Uzorci i tehnike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3200" dirty="0" smtClean="0"/>
              <a:t>Liječnik vam je propisao tri tablete tako da svakih pola sata popijete jednu. Za koliko ćete vremena popiti sve tri</a:t>
            </a:r>
            <a:r>
              <a:rPr lang="hr-HR" sz="3200" dirty="0" smtClean="0"/>
              <a:t>?</a:t>
            </a:r>
            <a:endParaRPr lang="hr-HR" sz="32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Za točno 1 sat.</a:t>
            </a:r>
            <a:endParaRPr lang="hr-HR" dirty="0"/>
          </a:p>
        </p:txBody>
      </p:sp>
      <p:sp>
        <p:nvSpPr>
          <p:cNvPr id="2" name="Rezervirano mjesto teksta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72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Zanimanje Horvata, Tomića i Kneza su (ne nužno tim redom): liječnik, odvjetnik i učitelj. Učitelj, koji je jedinac, zarađuje najmanje. Knez, koji je oženio Horvatovu sestru, zarađuje više od liječnika. Što je tko po zanimanju</a:t>
            </a:r>
            <a:r>
              <a:rPr lang="hr-HR" sz="2800" dirty="0" smtClean="0"/>
              <a:t>?</a:t>
            </a: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Tomić-učitelj, Horvat-liječnik, Knez-odvjetnik.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105400" cy="1981200"/>
          </a:xfrm>
        </p:spPr>
        <p:txBody>
          <a:bodyPr/>
          <a:lstStyle/>
          <a:p>
            <a:pPr marL="0" indent="0"/>
            <a:r>
              <a:rPr lang="hr-HR" dirty="0" smtClean="0"/>
              <a:t>Knez zarađuje više od liječnika i više od učitelja, što znači da je on odvjetnik. Horvat ima sestru, a učitelj je jedinac, znači da je Horvat liječnik.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12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3200" dirty="0" smtClean="0"/>
              <a:t>Na telefonski stup visok 10 m počeo se penjati puž. Tijekom jednog dana popne se 3 m, ali dok spava sklizne natrag 2 m. Kojeg dana će stići na vrh</a:t>
            </a:r>
            <a:r>
              <a:rPr lang="hr-HR" sz="3200" dirty="0" smtClean="0"/>
              <a:t>?</a:t>
            </a:r>
            <a:endParaRPr lang="hr-HR" sz="32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Osmi dan.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472608" cy="1981200"/>
          </a:xfrm>
        </p:spPr>
        <p:txBody>
          <a:bodyPr/>
          <a:lstStyle/>
          <a:p>
            <a:pPr marL="0" indent="0"/>
            <a:r>
              <a:rPr lang="hr-HR" dirty="0" smtClean="0"/>
              <a:t>Nakon prvog dana završit će na visini od 1 m, nakon 2 dana na 2 m,…, nakon 7 dana na 7 m. Tijekom osmog dana dostiže visinu od 10 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80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Otvara se novi hotel sa 100 soba. Vlasnik će ih numerirati i naručuje od limara znamenke od 0 do 9. Koliko ukupno znamenki treba naručiti? </a:t>
            </a:r>
            <a:br>
              <a:rPr lang="hr-HR" sz="2800" dirty="0" smtClean="0"/>
            </a:br>
            <a:r>
              <a:rPr lang="hr-HR" sz="2800" dirty="0" smtClean="0"/>
              <a:t>(Za sobu 25 treba jedna znamenka 2 i jedna 5.)</a:t>
            </a: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192</a:t>
            </a:r>
            <a:endParaRPr lang="hr-H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7"/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1835696" y="4581128"/>
                <a:ext cx="5096327" cy="1981200"/>
              </a:xfrm>
            </p:spPr>
            <p:txBody>
              <a:bodyPr/>
              <a:lstStyle/>
              <a:p>
                <a:pPr marL="0" indent="0"/>
                <a:r>
                  <a:rPr lang="hr-HR" dirty="0" smtClean="0"/>
                  <a:t>Brojeva soba ima 100. Od toga je njih 9 jednoznamenkasto, samo 1 troznamenkast, a preostalih 100-9-1=90 je dvoznamenkasto. Ukupno treba naručiti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∙1+90∙2+1∙3=192   </m:t>
                    </m:r>
                  </m:oMath>
                </a14:m>
                <a:r>
                  <a:rPr lang="hr-HR" dirty="0" smtClean="0"/>
                  <a:t>znamenaka.</a:t>
                </a:r>
                <a:endParaRPr lang="hr-HR" dirty="0"/>
              </a:p>
            </p:txBody>
          </p:sp>
        </mc:Choice>
        <mc:Fallback>
          <p:sp>
            <p:nvSpPr>
              <p:cNvPr id="22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1835696" y="4581128"/>
                <a:ext cx="5096327" cy="1981200"/>
              </a:xfrm>
              <a:blipFill>
                <a:blip r:embed="rId3"/>
                <a:stretch>
                  <a:fillRect l="-837" t="-1846" r="-251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33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Otvara se novi hotel sa 100 soba. Vlasnik će ih numerirati i naručuje od limara znamenke od 0 do 9. Potrebno je ukupno 192 znamenki. Koliko od toga treba biti znamenki 9? </a:t>
            </a:r>
            <a:br>
              <a:rPr lang="hr-HR" sz="2800" dirty="0" smtClean="0"/>
            </a:b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20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096327" cy="1981200"/>
          </a:xfrm>
        </p:spPr>
        <p:txBody>
          <a:bodyPr/>
          <a:lstStyle/>
          <a:p>
            <a:pPr marL="0" indent="0"/>
            <a:r>
              <a:rPr lang="hr-HR" dirty="0" smtClean="0"/>
              <a:t>Znamenka 9 pojavljuje se kao zadnja znamenka (na poziciji jedinice) 10 puta</a:t>
            </a:r>
            <a:r>
              <a:rPr lang="hr-HR" dirty="0"/>
              <a:t>. Znamenka 9 pojavljuje se kao </a:t>
            </a:r>
            <a:r>
              <a:rPr lang="hr-HR" dirty="0" smtClean="0"/>
              <a:t>znamenka desetice 10 puta.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377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Otvara se novi hotel sa 100 soba. Vlasnik će ih numerirati i naručuje od limara znamenke od 0 do 9. Jesu li sve znamenke od 0 do 9 jednako zastupljene u narudžbi? </a:t>
            </a:r>
            <a:br>
              <a:rPr lang="hr-HR" sz="2800" dirty="0" smtClean="0"/>
            </a:b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Ne.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096327" cy="1981200"/>
          </a:xfrm>
        </p:spPr>
        <p:txBody>
          <a:bodyPr/>
          <a:lstStyle/>
          <a:p>
            <a:pPr marL="0" indent="0"/>
            <a:r>
              <a:rPr lang="hr-HR" dirty="0" smtClean="0"/>
              <a:t>Kao i kod devetke, isti slučaj je sa znamenkama 2 do 8, pojavljuju se 20 puta</a:t>
            </a:r>
            <a:r>
              <a:rPr lang="hr-HR" dirty="0" smtClean="0"/>
              <a:t>. Jedinica se pojavljuje 21 put (zbog 100). Znamenka 0 se pojavljuj 10 puta na mjestu jedinice i jednom kao desetica (100), znači 11 puta.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512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U nekom jezeru raste lopoč i njegovi listovi svaki dan prekriju dvostruko veću površinu jezera nego što su prekrivali prethodnog dana. Za 10 dana lopoč prekrije cijelo jezero. Nakon koliko je dana lopoč prekrio polovicu jezera? </a:t>
            </a:r>
            <a:br>
              <a:rPr lang="hr-HR" sz="2800" dirty="0" smtClean="0"/>
            </a:b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Nakon 9 dana.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096327" cy="1981200"/>
          </a:xfrm>
        </p:spPr>
        <p:txBody>
          <a:bodyPr/>
          <a:lstStyle/>
          <a:p>
            <a:pPr marL="0" indent="0"/>
            <a:r>
              <a:rPr lang="hr-HR" dirty="0" smtClean="0"/>
              <a:t>Nakon 10 dana lopoč prekrije cijelo jezero, a dan ranije dvostruko manje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11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3600400"/>
          </a:xfrm>
        </p:spPr>
        <p:txBody>
          <a:bodyPr>
            <a:noAutofit/>
          </a:bodyPr>
          <a:lstStyle/>
          <a:p>
            <a:r>
              <a:rPr lang="hr-HR" sz="2800" dirty="0" smtClean="0"/>
              <a:t>Poštar donese postolaru poštu i pita ga koliko godina imaju njegove tri kćeri. Postolar </a:t>
            </a:r>
            <a:r>
              <a:rPr lang="hr-HR" sz="2800" dirty="0" err="1" smtClean="0"/>
              <a:t>odgovori:”Umnožak</a:t>
            </a:r>
            <a:r>
              <a:rPr lang="hr-HR" sz="2800" dirty="0" smtClean="0"/>
              <a:t> njihovih godina iznosi 36, a zbroj je jednak broju kuće preko puta.” Poštar pogleda kućni broj kuće preko puta, razmisli i kaže da mu treba još neki podatak. Postolar </a:t>
            </a:r>
            <a:r>
              <a:rPr lang="hr-HR" sz="2800" dirty="0" err="1" smtClean="0"/>
              <a:t>reče:”Moja</a:t>
            </a:r>
            <a:r>
              <a:rPr lang="hr-HR" sz="2800" dirty="0" smtClean="0"/>
              <a:t> najstarija kćer je plavuša.” Koliko godina imaju te djevojke? </a:t>
            </a:r>
            <a:br>
              <a:rPr lang="hr-HR" sz="2800" dirty="0" smtClean="0"/>
            </a:b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66700" y="4365104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Jedna ima 9 godina, a dvije su blizanke stare 2 godine.</a:t>
            </a:r>
            <a:endParaRPr lang="hr-HR" dirty="0"/>
          </a:p>
        </p:txBody>
      </p:sp>
      <p:sp>
        <p:nvSpPr>
          <p:cNvPr id="2" name="Rezervirano mjesto teksta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80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quarter" idx="15"/>
          </p:nvPr>
        </p:nvSpPr>
        <p:spPr>
          <a:xfrm>
            <a:off x="827584" y="620688"/>
            <a:ext cx="7272808" cy="5688632"/>
          </a:xfrm>
        </p:spPr>
        <p:txBody>
          <a:bodyPr/>
          <a:lstStyle/>
          <a:p>
            <a:r>
              <a:rPr lang="hr-HR" dirty="0" smtClean="0"/>
              <a:t>Pogledajmo umnožak koja tri prirodna broja iznosi 36.</a:t>
            </a:r>
            <a:endParaRPr lang="hr-HR" dirty="0"/>
          </a:p>
          <a:p>
            <a:r>
              <a:rPr lang="hr-HR" dirty="0" smtClean="0"/>
              <a:t>1,1,36       zbroj 38</a:t>
            </a:r>
          </a:p>
          <a:p>
            <a:r>
              <a:rPr lang="hr-HR" dirty="0" smtClean="0"/>
              <a:t>1,2,18</a:t>
            </a:r>
            <a:r>
              <a:rPr lang="hr-HR" dirty="0"/>
              <a:t> </a:t>
            </a:r>
            <a:r>
              <a:rPr lang="hr-HR" dirty="0" smtClean="0"/>
              <a:t>      zbroj 21</a:t>
            </a:r>
          </a:p>
          <a:p>
            <a:r>
              <a:rPr lang="hr-HR" dirty="0" smtClean="0"/>
              <a:t>1,3,12</a:t>
            </a:r>
            <a:r>
              <a:rPr lang="hr-HR" dirty="0"/>
              <a:t> </a:t>
            </a:r>
            <a:r>
              <a:rPr lang="hr-HR" dirty="0" smtClean="0"/>
              <a:t>      zbroj 16</a:t>
            </a:r>
          </a:p>
          <a:p>
            <a:r>
              <a:rPr lang="hr-HR" dirty="0" smtClean="0"/>
              <a:t>1,4,9</a:t>
            </a:r>
            <a:r>
              <a:rPr lang="hr-HR" dirty="0"/>
              <a:t> </a:t>
            </a:r>
            <a:r>
              <a:rPr lang="hr-HR" dirty="0" smtClean="0"/>
              <a:t>        zbroj 14</a:t>
            </a:r>
          </a:p>
          <a:p>
            <a:r>
              <a:rPr lang="hr-HR" dirty="0" smtClean="0"/>
              <a:t>1,6,6</a:t>
            </a:r>
            <a:r>
              <a:rPr lang="hr-HR" dirty="0"/>
              <a:t> </a:t>
            </a:r>
            <a:r>
              <a:rPr lang="hr-HR" dirty="0" smtClean="0"/>
              <a:t>        zbroj 13</a:t>
            </a:r>
          </a:p>
          <a:p>
            <a:r>
              <a:rPr lang="hr-HR" dirty="0" smtClean="0"/>
              <a:t>2,2,9</a:t>
            </a:r>
            <a:r>
              <a:rPr lang="hr-HR" dirty="0"/>
              <a:t> </a:t>
            </a:r>
            <a:r>
              <a:rPr lang="hr-HR" dirty="0" smtClean="0"/>
              <a:t>        zbroj 13</a:t>
            </a:r>
          </a:p>
          <a:p>
            <a:r>
              <a:rPr lang="hr-HR" dirty="0" smtClean="0"/>
              <a:t>2,3,6</a:t>
            </a:r>
            <a:r>
              <a:rPr lang="hr-HR" dirty="0"/>
              <a:t> </a:t>
            </a:r>
            <a:r>
              <a:rPr lang="hr-HR" dirty="0" smtClean="0"/>
              <a:t>        zbroj 11</a:t>
            </a:r>
          </a:p>
          <a:p>
            <a:r>
              <a:rPr lang="hr-HR" dirty="0" smtClean="0"/>
              <a:t>3,3,4</a:t>
            </a:r>
            <a:r>
              <a:rPr lang="hr-HR" dirty="0"/>
              <a:t> </a:t>
            </a:r>
            <a:r>
              <a:rPr lang="hr-HR" dirty="0" smtClean="0"/>
              <a:t>        zbroj 10</a:t>
            </a:r>
          </a:p>
          <a:p>
            <a:endParaRPr lang="hr-HR" dirty="0"/>
          </a:p>
          <a:p>
            <a:r>
              <a:rPr lang="hr-HR" dirty="0" smtClean="0"/>
              <a:t>Budući je poštar vidio kućni broj, koji mi ne znamo, i ipak ostao u dilemi, znači da se radi o zbroju 13, koji se pojavljuje dva puta. No, u slučaju 1,6,6 postoje dvije blizanke od 6 godina, a treća je mlađa, pa ne postoji „najstarija sestra”. Bila ona plavuša ili crnka, stara je 9 godina, a dvije mlađe su blizanke stare 2 godine.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01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Marko ima 5 jabuka i pojede sve osim 2. Koliko mu je ostalo?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hr-HR" dirty="0" smtClean="0"/>
              <a:t>2</a:t>
            </a: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Majina</a:t>
            </a:r>
            <a:r>
              <a:rPr lang="hr-HR" dirty="0" smtClean="0"/>
              <a:t> majka ima troje djece. Jedno od njih troje zove se Petar, a drugo Krešimir. Kako bi se moglo zvati treće dijete?</a:t>
            </a:r>
            <a:endParaRPr lang="hr-H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hr-HR" dirty="0" smtClean="0"/>
              <a:t>Maja.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 posudi od 1 litre ima 6 dl vode. Ako se u tu posudu ulije još 6 dl vode, koliko će vode biti u posudi?</a:t>
            </a:r>
            <a:endParaRPr lang="hr-H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hr-HR" dirty="0" smtClean="0"/>
              <a:t>1 litra.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/>
            <a:r>
              <a:rPr lang="hr-HR" dirty="0" smtClean="0"/>
              <a:t>Može li u posudu od litre stati 12 dl?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61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Kokoš snese jaje na hrvatsko-austrijskoj granici. Čije će biti to jaje?</a:t>
            </a:r>
            <a:endParaRPr lang="hr-H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Hrvatska ne graniči s Austrijom.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76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Pijetao</a:t>
            </a:r>
            <a:r>
              <a:rPr lang="hr-HR" dirty="0" smtClean="0"/>
              <a:t> snese jaje na hrvatsko-slovenskoj granici. Čije će biti to jaje?</a:t>
            </a:r>
            <a:endParaRPr lang="hr-H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Pijetao ne nosi jaja.</a:t>
            </a:r>
            <a:endParaRPr lang="hr-HR" dirty="0"/>
          </a:p>
        </p:txBody>
      </p:sp>
      <p:sp>
        <p:nvSpPr>
          <p:cNvPr id="2" name="Rezervirano mjesto teksta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55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Avion se srušio na hrvatsko-mađarskoj granici. Gdje će sahraniti preživjele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Nigdje.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/>
            <a:r>
              <a:rPr lang="hr-HR" dirty="0" smtClean="0"/>
              <a:t>Žive ne sahranjujemo.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11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Zamislite da vozite autobus. Na početnoj stanici u autobus uđe 10 putnika. Na sljedećoj uđe 5, a izađe 3. Na sljedećoj uđe 6, a izađe </a:t>
            </a:r>
            <a:r>
              <a:rPr lang="hr-HR" sz="2800" dirty="0"/>
              <a:t>1</a:t>
            </a:r>
            <a:r>
              <a:rPr lang="hr-HR" sz="2800" dirty="0" smtClean="0"/>
              <a:t>. Onda uđu </a:t>
            </a:r>
            <a:r>
              <a:rPr lang="hr-HR" sz="2800" dirty="0"/>
              <a:t>3, a izađe </a:t>
            </a:r>
            <a:r>
              <a:rPr lang="hr-HR" sz="2800" dirty="0" smtClean="0"/>
              <a:t>8. Onda uđe 4, a izađu 4. Onda uđe 6, a izađu 3. Koliko je bilo stanica</a:t>
            </a:r>
            <a:r>
              <a:rPr lang="hr-HR" sz="2800" dirty="0" smtClean="0"/>
              <a:t>?</a:t>
            </a: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6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105400" cy="1981200"/>
          </a:xfrm>
        </p:spPr>
        <p:txBody>
          <a:bodyPr/>
          <a:lstStyle/>
          <a:p>
            <a:pPr marL="0" indent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28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73596" y="332656"/>
            <a:ext cx="8229600" cy="2232248"/>
          </a:xfrm>
        </p:spPr>
        <p:txBody>
          <a:bodyPr>
            <a:noAutofit/>
          </a:bodyPr>
          <a:lstStyle/>
          <a:p>
            <a:r>
              <a:rPr lang="hr-HR" sz="2800" dirty="0" smtClean="0"/>
              <a:t>Zamislite da vozite autobus. Na početnoj stanici u autobus uđe 10 putnika. Na sljedećoj uđe 5, a izađe 3. Na sljedećoj uđe 6, a izađe </a:t>
            </a:r>
            <a:r>
              <a:rPr lang="hr-HR" sz="2800" dirty="0"/>
              <a:t>1</a:t>
            </a:r>
            <a:r>
              <a:rPr lang="hr-HR" sz="2800" dirty="0" smtClean="0"/>
              <a:t>. Onda uđu </a:t>
            </a:r>
            <a:r>
              <a:rPr lang="hr-HR" sz="2800" dirty="0"/>
              <a:t>3, a izađe </a:t>
            </a:r>
            <a:r>
              <a:rPr lang="hr-HR" sz="2800" dirty="0" smtClean="0"/>
              <a:t>8. Onda uđe 4, a izađu 4. Onda uđe 6, a izađu 3. Ako je sunčan dan, koliko godina ima vozač autobusa</a:t>
            </a:r>
            <a:r>
              <a:rPr lang="hr-HR" sz="2800" dirty="0" smtClean="0"/>
              <a:t>?</a:t>
            </a:r>
            <a:endParaRPr lang="hr-HR" sz="2800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73596" y="3383699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Imam…. godina.</a:t>
            </a:r>
            <a:endParaRPr lang="hr-H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1835696" y="4581128"/>
            <a:ext cx="5105400" cy="1981200"/>
          </a:xfrm>
        </p:spPr>
        <p:txBody>
          <a:bodyPr/>
          <a:lstStyle/>
          <a:p>
            <a:pPr marL="0" indent="0"/>
            <a:r>
              <a:rPr lang="hr-HR" dirty="0" smtClean="0"/>
              <a:t>Koliko imaš godina?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07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A326F8FFD03E44860FA4CE6578B9D0" ma:contentTypeVersion="17" ma:contentTypeDescription="Stvaranje novog dokumenta." ma:contentTypeScope="" ma:versionID="cba3b2cd2bf8545afb3989aaac2d5342">
  <xsd:schema xmlns:xsd="http://www.w3.org/2001/XMLSchema" xmlns:xs="http://www.w3.org/2001/XMLSchema" xmlns:p="http://schemas.microsoft.com/office/2006/metadata/properties" xmlns:ns2="ea2f10a3-05fc-4948-a9f3-6f7f8835f858" xmlns:ns3="7197e0a6-0194-4c81-8463-e3912c2f0806" targetNamespace="http://schemas.microsoft.com/office/2006/metadata/properties" ma:root="true" ma:fieldsID="8427838281a859011a5e2342f6f41da9" ns2:_="" ns3:_="">
    <xsd:import namespace="ea2f10a3-05fc-4948-a9f3-6f7f8835f858"/>
    <xsd:import namespace="7197e0a6-0194-4c81-8463-e3912c2f08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f10a3-05fc-4948-a9f3-6f7f8835f8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7e0a6-0194-4c81-8463-e3912c2f080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0ba7e32-d006-4ca5-a5ea-eb7568ea8afa}" ma:internalName="TaxCatchAll" ma:showField="CatchAllData" ma:web="7197e0a6-0194-4c81-8463-e3912c2f0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97e0a6-0194-4c81-8463-e3912c2f0806" xsi:nil="true"/>
    <lcf76f155ced4ddcb4097134ff3c332f xmlns="ea2f10a3-05fc-4948-a9f3-6f7f8835f8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F8FADC-BC84-43C0-BB5E-5B9E9BFACD10}"/>
</file>

<file path=customXml/itemProps2.xml><?xml version="1.0" encoding="utf-8"?>
<ds:datastoreItem xmlns:ds="http://schemas.openxmlformats.org/officeDocument/2006/customXml" ds:itemID="{9CAAFB6E-7636-45E8-B151-D3A1D8AA3E95}"/>
</file>

<file path=customXml/itemProps3.xml><?xml version="1.0" encoding="utf-8"?>
<ds:datastoreItem xmlns:ds="http://schemas.openxmlformats.org/officeDocument/2006/customXml" ds:itemID="{9E7E83CE-7652-4404-A1BE-568D00894F7B}"/>
</file>

<file path=docProps/app.xml><?xml version="1.0" encoding="utf-8"?>
<Properties xmlns="http://schemas.openxmlformats.org/officeDocument/2006/extended-properties" xmlns:vt="http://schemas.openxmlformats.org/officeDocument/2006/docPropsVTypes">
  <Template>Kviz</Template>
  <TotalTime>0</TotalTime>
  <Words>938</Words>
  <Application>Microsoft Office PowerPoint</Application>
  <PresentationFormat>Prikaz na zaslonu (4:3)</PresentationFormat>
  <Paragraphs>72</Paragraphs>
  <Slides>18</Slides>
  <Notes>17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Calibri</vt:lpstr>
      <vt:lpstr>Cambria Math</vt:lpstr>
      <vt:lpstr>Trebuchet MS</vt:lpstr>
      <vt:lpstr>QuizShow</vt:lpstr>
      <vt:lpstr>Mozgalice</vt:lpstr>
      <vt:lpstr>Marko ima 5 jabuka i pojede sve osim 2. Koliko mu je ostalo?</vt:lpstr>
      <vt:lpstr>Majina majka ima troje djece. Jedno od njih troje zove se Petar, a drugo Krešimir. Kako bi se moglo zvati treće dijete?</vt:lpstr>
      <vt:lpstr>U posudi od 1 litre ima 6 dl vode. Ako se u tu posudu ulije još 6 dl vode, koliko će vode biti u posudi?</vt:lpstr>
      <vt:lpstr>Kokoš snese jaje na hrvatsko-austrijskoj granici. Čije će biti to jaje?</vt:lpstr>
      <vt:lpstr>Pijetao snese jaje na hrvatsko-slovenskoj granici. Čije će biti to jaje?</vt:lpstr>
      <vt:lpstr>Avion se srušio na hrvatsko-mađarskoj granici. Gdje će sahraniti preživjele?</vt:lpstr>
      <vt:lpstr>Zamislite da vozite autobus. Na početnoj stanici u autobus uđe 10 putnika. Na sljedećoj uđe 5, a izađe 3. Na sljedećoj uđe 6, a izađe 1. Onda uđu 3, a izađe 8. Onda uđe 4, a izađu 4. Onda uđe 6, a izađu 3. Koliko je bilo stanica?</vt:lpstr>
      <vt:lpstr>Zamislite da vozite autobus. Na početnoj stanici u autobus uđe 10 putnika. Na sljedećoj uđe 5, a izađe 3. Na sljedećoj uđe 6, a izađe 1. Onda uđu 3, a izađe 8. Onda uđe 4, a izađu 4. Onda uđe 6, a izađu 3. Ako je sunčan dan, koliko godina ima vozač autobusa?</vt:lpstr>
      <vt:lpstr>Liječnik vam je propisao tri tablete tako da svakih pola sata popijete jednu. Za koliko ćete vremena popiti sve tri?</vt:lpstr>
      <vt:lpstr>Zanimanje Horvata, Tomića i Kneza su (ne nužno tim redom): liječnik, odvjetnik i učitelj. Učitelj, koji je jedinac, zarađuje najmanje. Knez, koji je oženio Horvatovu sestru, zarađuje više od liječnika. Što je tko po zanimanju?</vt:lpstr>
      <vt:lpstr>Na telefonski stup visok 10 m počeo se penjati puž. Tijekom jednog dana popne se 3 m, ali dok spava sklizne natrag 2 m. Kojeg dana će stići na vrh?</vt:lpstr>
      <vt:lpstr>Otvara se novi hotel sa 100 soba. Vlasnik će ih numerirati i naručuje od limara znamenke od 0 do 9. Koliko ukupno znamenki treba naručiti?  (Za sobu 25 treba jedna znamenka 2 i jedna 5.)</vt:lpstr>
      <vt:lpstr>Otvara se novi hotel sa 100 soba. Vlasnik će ih numerirati i naručuje od limara znamenke od 0 do 9. Potrebno je ukupno 192 znamenki. Koliko od toga treba biti znamenki 9?  </vt:lpstr>
      <vt:lpstr>Otvara se novi hotel sa 100 soba. Vlasnik će ih numerirati i naručuje od limara znamenke od 0 do 9. Jesu li sve znamenke od 0 do 9 jednako zastupljene u narudžbi?  </vt:lpstr>
      <vt:lpstr>U nekom jezeru raste lopoč i njegovi listovi svaki dan prekriju dvostruko veću površinu jezera nego što su prekrivali prethodnog dana. Za 10 dana lopoč prekrije cijelo jezero. Nakon koliko je dana lopoč prekrio polovicu jezera?  </vt:lpstr>
      <vt:lpstr>Poštar donese postolaru poštu i pita ga koliko godina imaju njegove tri kćeri. Postolar odgovori:”Umnožak njihovih godina iznosi 36, a zbroj je jednak broju kuće preko puta.” Poštar pogleda kućni broj kuće preko puta, razmisli i kaže da mu treba još neki podatak. Postolar reče:”Moja najstarija kćer je plavuša.” Koliko godina imaju te djevojke?  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2022-11-23T13:47:26Z</dcterms:created>
  <dcterms:modified xsi:type="dcterms:W3CDTF">2022-11-23T15:27:18Z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TC101769299990</vt:lpwstr>
  </property>
  <property fmtid="{D5CDD505-2E9C-101B-9397-08002B2CF9AE}" pid="3" name="ContentTypeId">
    <vt:lpwstr>0x0101008BA326F8FFD03E44860FA4CE6578B9D0</vt:lpwstr>
  </property>
</Properties>
</file>